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8" r:id="rId2"/>
    <p:sldId id="257" r:id="rId3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лгова Елена Борисовна" initials="ДЕБ" lastIdx="3" clrIdx="0">
    <p:extLst>
      <p:ext uri="{19B8F6BF-5375-455C-9EA6-DF929625EA0E}">
        <p15:presenceInfo xmlns:p15="http://schemas.microsoft.com/office/powerpoint/2012/main" userId="S-1-5-21-2356655543-2162514679-1277178298-325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300060"/>
    <a:srgbClr val="47008E"/>
    <a:srgbClr val="6600CC"/>
    <a:srgbClr val="C2A2DC"/>
    <a:srgbClr val="FF6600"/>
    <a:srgbClr val="CCCCFF"/>
    <a:srgbClr val="9CA1FC"/>
    <a:srgbClr val="6666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1416" y="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03405"/>
            <a:ext cx="7924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632201"/>
            <a:ext cx="7924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6518" y="4323846"/>
            <a:ext cx="2488881" cy="365125"/>
          </a:xfrm>
        </p:spPr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4323847"/>
            <a:ext cx="528732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725" y="1430868"/>
            <a:ext cx="2352675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78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85" y="4697362"/>
            <a:ext cx="861952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3884" y="977035"/>
            <a:ext cx="8612782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5516716"/>
            <a:ext cx="861822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46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753534"/>
            <a:ext cx="861822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3649134"/>
            <a:ext cx="84201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39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380" y="753534"/>
            <a:ext cx="8248121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9391" y="3509768"/>
            <a:ext cx="7794098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4174598"/>
            <a:ext cx="8426981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79439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0746" y="807720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5627" y="3021330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143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1124703"/>
            <a:ext cx="8422681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41" y="3648317"/>
            <a:ext cx="8421409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78885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78885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36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52677" y="762001"/>
            <a:ext cx="69094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43891" y="2202080"/>
            <a:ext cx="277368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3890" y="2904565"/>
            <a:ext cx="277368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7423" y="2201333"/>
            <a:ext cx="277368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575846" y="2904068"/>
            <a:ext cx="277368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88429" y="2192866"/>
            <a:ext cx="277368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88430" y="2904565"/>
            <a:ext cx="277368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82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352677" y="762000"/>
            <a:ext cx="6913816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43890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43890" y="2331720"/>
            <a:ext cx="277368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3890" y="4796104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96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6195" y="2331720"/>
            <a:ext cx="277368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565096" y="4796103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92812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492811" y="2331722"/>
            <a:ext cx="277368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92711" y="4796101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795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890" y="2194560"/>
            <a:ext cx="8618220" cy="40690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3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0472" y="747184"/>
            <a:ext cx="1671638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890" y="746126"/>
            <a:ext cx="6801205" cy="42497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3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0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753535"/>
            <a:ext cx="861822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1" y="3641726"/>
            <a:ext cx="861822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9339" y="381002"/>
            <a:ext cx="722771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2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890" y="2194560"/>
            <a:ext cx="4236461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8941" y="2194560"/>
            <a:ext cx="4233168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5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675" y="762000"/>
            <a:ext cx="6909435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719" y="2183802"/>
            <a:ext cx="399063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889" y="3132668"/>
            <a:ext cx="4236461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4770" y="2183802"/>
            <a:ext cx="398733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8940" y="3132668"/>
            <a:ext cx="4233169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7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2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1524000"/>
            <a:ext cx="3343275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746760"/>
            <a:ext cx="5052060" cy="551688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3124200"/>
            <a:ext cx="3343275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05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1524000"/>
            <a:ext cx="4415374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83984" y="751242"/>
            <a:ext cx="3980420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3124200"/>
            <a:ext cx="4415374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30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2675" y="764373"/>
            <a:ext cx="6909435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0" y="2194560"/>
            <a:ext cx="861822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46582" y="6356352"/>
            <a:ext cx="2315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AB09-A804-4BB4-BE21-CD6E66512A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890" y="6355847"/>
            <a:ext cx="6154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937" y="381002"/>
            <a:ext cx="214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64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6.png"/><Relationship Id="rId18" Type="http://schemas.openxmlformats.org/officeDocument/2006/relationships/image" Target="../media/image29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28.png"/><Relationship Id="rId2" Type="http://schemas.openxmlformats.org/officeDocument/2006/relationships/image" Target="../media/image3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hyperlink" Target="https://gossluzhba.gov.ru/anticorruption/spravki_bk" TargetMode="External"/><Relationship Id="rId10" Type="http://schemas.openxmlformats.org/officeDocument/2006/relationships/image" Target="../media/image24.png"/><Relationship Id="rId19" Type="http://schemas.openxmlformats.org/officeDocument/2006/relationships/image" Target="../media/image30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hyperlink" Target="http://www.kremlin.ru/structure/councils#institution-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42193" y="1299455"/>
            <a:ext cx="3195546" cy="833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сохранять договоры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купли-продажи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умма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доходов от реализации недвижимого имущества, транспортных средств и иного имущества указывается в соответствии с подтверждающими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документам) 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328" y="1590590"/>
            <a:ext cx="2633198" cy="16958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6771935" y="-43962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9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 по профилактике коррупционных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9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иных правонарушений администрации Губернатора Новосибирской области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9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Правительства Новосибирской области</a:t>
            </a:r>
          </a:p>
          <a:p>
            <a:pPr algn="ctr"/>
            <a:endParaRPr lang="ru-RU" sz="1200" b="1" dirty="0" smtClean="0">
              <a:ln w="3175">
                <a:solidFill>
                  <a:schemeClr val="bg1"/>
                </a:solidFill>
              </a:ln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18296" y="6443309"/>
            <a:ext cx="1907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 Новосибирск</a:t>
            </a:r>
            <a:endParaRPr lang="ru-RU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</a:t>
            </a:r>
            <a:r>
              <a:rPr lang="ru-RU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</a:t>
            </a:r>
            <a:endParaRPr lang="ru-RU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адпись 3"/>
          <p:cNvSpPr txBox="1"/>
          <p:nvPr/>
        </p:nvSpPr>
        <p:spPr>
          <a:xfrm>
            <a:off x="6927969" y="1529797"/>
            <a:ext cx="2768254" cy="16017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300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актуальные </a:t>
            </a:r>
            <a:r>
              <a:rPr lang="ru-RU" b="1" dirty="0">
                <a:solidFill>
                  <a:srgbClr val="300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при подготовке </a:t>
            </a:r>
            <a:endParaRPr lang="ru-RU" dirty="0">
              <a:solidFill>
                <a:srgbClr val="300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300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декларационной кампании </a:t>
            </a:r>
            <a:endParaRPr lang="ru-RU" dirty="0">
              <a:solidFill>
                <a:srgbClr val="300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300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</a:t>
            </a:r>
            <a:r>
              <a:rPr lang="ru-RU" b="1" dirty="0">
                <a:solidFill>
                  <a:srgbClr val="300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</a:t>
            </a:r>
            <a:endParaRPr lang="ru-RU" dirty="0">
              <a:solidFill>
                <a:srgbClr val="300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9303" y="4009077"/>
            <a:ext cx="3269900" cy="230274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95" y="97692"/>
            <a:ext cx="455928" cy="448804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459416" y="97692"/>
            <a:ext cx="2513729" cy="242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1000" b="1" u="sng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ОБРАЩАЕМ ВНИМАНИЕ:</a:t>
            </a:r>
            <a:endParaRPr lang="ru-RU" sz="1000" b="1" dirty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88" y="441085"/>
            <a:ext cx="2327652" cy="4174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6" name="Надпись 3"/>
          <p:cNvSpPr txBox="1"/>
          <p:nvPr/>
        </p:nvSpPr>
        <p:spPr>
          <a:xfrm>
            <a:off x="923161" y="490755"/>
            <a:ext cx="1930822" cy="2347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справки о доходах</a:t>
            </a:r>
          </a:p>
          <a:p>
            <a:pPr algn="ctr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(СВЕДЕНИЯ О ДОХОДАХ)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5170" y="959660"/>
            <a:ext cx="317469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обращаться к личному кабинету налогоплательщика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56" y="2161961"/>
            <a:ext cx="2327652" cy="4174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" name="Надпись 3"/>
          <p:cNvSpPr txBox="1"/>
          <p:nvPr/>
        </p:nvSpPr>
        <p:spPr>
          <a:xfrm>
            <a:off x="958718" y="2183925"/>
            <a:ext cx="1930822" cy="3735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2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справки о доходах</a:t>
            </a:r>
          </a:p>
          <a:p>
            <a:pPr algn="ctr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(СВЕДЕНИЯ О РАСХОДАХ)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28154" y="2643678"/>
            <a:ext cx="31350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отражаются если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ctr"/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2022 году декларантом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его супругой(ом) и (или) несовершеннолетним ребенком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СОВЕРШЕНА(Ы) СДЕЛКА(И)</a:t>
            </a:r>
            <a:r>
              <a:rPr lang="ru-RU" sz="900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приобретению земельного участка, другого объекта недвижимости, транспортного средства, ценных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бумаг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(долей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участия, паев в уставных (складочных) капиталах организаций), цифровых финансовых активов, цифровой валюты                </a:t>
            </a:r>
          </a:p>
          <a:p>
            <a:pPr algn="just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</a:t>
            </a:r>
          </a:p>
          <a:p>
            <a:pPr algn="just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 сделок ПРЕВЫШАЕТ общий доход служащего и его супруги (супруга) за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последних года</a:t>
            </a:r>
            <a:r>
              <a:rPr lang="ru-RU" sz="900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предшествующих отчетному периоду (за 2019, 2020, 2021 годы)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6752" y="4644834"/>
            <a:ext cx="24264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u="sng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ДЕКЛАРАНТОВ РАЗРАБОТАНО:</a:t>
            </a:r>
            <a:endParaRPr lang="ru-RU" sz="900" b="1" u="sng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9807" y="4943503"/>
            <a:ext cx="27258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ПРАКТИЧЕСКОЕ ПОСОБИЕ</a:t>
            </a:r>
          </a:p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«Осуществление контроля за расходами лиц, замещающих различные должности»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(согласовано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прокуратурой Новосибирской области)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28154" y="5808074"/>
            <a:ext cx="17604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 пособия размещен: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17235" y="5998924"/>
            <a:ext cx="26679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u="sng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https://www.nso.ru/page/32081 </a:t>
            </a:r>
          </a:p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(«Общее для органов государственной власти и органов местного самоуправления»)</a:t>
            </a: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3896" y="6348413"/>
            <a:ext cx="275195" cy="316683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438" y="131152"/>
            <a:ext cx="2327652" cy="4174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3" name="Надпись 3"/>
          <p:cNvSpPr txBox="1"/>
          <p:nvPr/>
        </p:nvSpPr>
        <p:spPr>
          <a:xfrm>
            <a:off x="4257437" y="152138"/>
            <a:ext cx="1930822" cy="37547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справки о доходах</a:t>
            </a:r>
          </a:p>
          <a:p>
            <a:pPr algn="ctr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(СВЕДЕНИЯ ОБ ИМУЩЕСТВЕ)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429000" y="705193"/>
            <a:ext cx="31237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Характеристики объектов недвижимого и движимого имущества должны быть указаны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точном соответствии с документами о правах на них</a:t>
            </a: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0812" y="1332695"/>
            <a:ext cx="2327652" cy="4174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7" name="Надпись 3"/>
          <p:cNvSpPr txBox="1"/>
          <p:nvPr/>
        </p:nvSpPr>
        <p:spPr>
          <a:xfrm>
            <a:off x="4249268" y="1390607"/>
            <a:ext cx="1930822" cy="37547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справки о доходах</a:t>
            </a:r>
          </a:p>
          <a:p>
            <a:pPr algn="ctr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(СВЕДЕНИЯ О СЧЕТАХ)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8" name="Рисунок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5422" y="1345212"/>
            <a:ext cx="428569" cy="428569"/>
          </a:xfrm>
          <a:prstGeom prst="rect">
            <a:avLst/>
          </a:prstGeom>
        </p:spPr>
      </p:pic>
      <p:sp>
        <p:nvSpPr>
          <p:cNvPr id="69" name="Прямоугольник 68"/>
          <p:cNvSpPr/>
          <p:nvPr/>
        </p:nvSpPr>
        <p:spPr>
          <a:xfrm>
            <a:off x="3567077" y="1946555"/>
            <a:ext cx="2952761" cy="2315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buClr>
                <a:srgbClr val="000000"/>
              </a:buClr>
              <a:tabLst>
                <a:tab pos="94655" algn="l"/>
              </a:tabLst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указываются, в том числе счета, открытые для погашения кредита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algn="just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запрашиваются справки </a:t>
            </a:r>
            <a:endParaRPr lang="ru-RU" sz="900" b="1" dirty="0" smtClean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(выписки по счетам)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банках и иных кредитных организациях, содержащие сведения:</a:t>
            </a:r>
          </a:p>
          <a:p>
            <a:pPr algn="just">
              <a:lnSpc>
                <a:spcPct val="107000"/>
              </a:lnSpc>
              <a:tabLst>
                <a:tab pos="1393839" algn="l"/>
              </a:tabLst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algn="just">
              <a:lnSpc>
                <a:spcPct val="107000"/>
              </a:lnSpc>
              <a:tabLst>
                <a:tab pos="1393839" algn="l"/>
              </a:tabLst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остатке средств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каждом счете на 31.12.2022</a:t>
            </a:r>
          </a:p>
          <a:p>
            <a:pPr algn="just">
              <a:lnSpc>
                <a:spcPct val="107000"/>
              </a:lnSpc>
              <a:buClr>
                <a:srgbClr val="ED7D31"/>
              </a:buClr>
              <a:tabLst>
                <a:tab pos="141984" algn="l"/>
                <a:tab pos="1393839" algn="l"/>
              </a:tabLst>
            </a:pP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buClr>
                <a:srgbClr val="ED7D31"/>
              </a:buClr>
              <a:tabLst>
                <a:tab pos="141984" algn="l"/>
                <a:tab pos="1393839" algn="l"/>
              </a:tabLst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движении денежных средств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счету за 2022 год </a:t>
            </a:r>
            <a:endParaRPr lang="ru-RU" sz="900" dirty="0" smtClean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buClr>
                <a:srgbClr val="ED7D31"/>
              </a:buClr>
              <a:tabLst>
                <a:tab pos="141984" algn="l"/>
                <a:tab pos="1393839" algn="l"/>
              </a:tabLst>
            </a:pP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(если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сумма денежных поступлений на счет за 2022 год превышает общий доход декларанта и его супруги(а) за 2020, 2021 и 2022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годы),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0482" y="1946555"/>
            <a:ext cx="270807" cy="27080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9917" y="2398750"/>
            <a:ext cx="268247" cy="274344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1634" y="5094338"/>
            <a:ext cx="483646" cy="344404"/>
          </a:xfrm>
          <a:prstGeom prst="rect">
            <a:avLst/>
          </a:prstGeom>
        </p:spPr>
      </p:pic>
      <p:sp>
        <p:nvSpPr>
          <p:cNvPr id="70" name="Прямоугольник 69"/>
          <p:cNvSpPr/>
          <p:nvPr/>
        </p:nvSpPr>
        <p:spPr>
          <a:xfrm>
            <a:off x="3458751" y="5438742"/>
            <a:ext cx="295276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Декларант может представить уточненные сведения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(уточняющую справку о доходах)</a:t>
            </a:r>
          </a:p>
          <a:p>
            <a:pPr algn="ctr"/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течение 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мая 2023 года</a:t>
            </a:r>
          </a:p>
          <a:p>
            <a:pPr algn="ctr"/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(если в основной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справке о доходах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отражены или не полностью отражены какие-либо сведения либо имеются ошибки)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567077" y="4285560"/>
            <a:ext cx="284443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i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ru-RU" sz="900" b="1" i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аполняется графа 6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раздела 4 справки о доходах +</a:t>
            </a:r>
          </a:p>
          <a:p>
            <a:pPr algn="ctr"/>
            <a:r>
              <a:rPr lang="ru-RU" sz="900" b="1" i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прилагается </a:t>
            </a:r>
            <a:r>
              <a:rPr lang="ru-RU" sz="900" b="1" i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 движении денежных средств по данному счету за отчетный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период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62314" y="4197380"/>
            <a:ext cx="164606" cy="152413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170" y="1030258"/>
            <a:ext cx="64452" cy="64452"/>
          </a:xfrm>
          <a:prstGeom prst="rect">
            <a:avLst/>
          </a:prstGeom>
        </p:spPr>
      </p:pic>
      <p:pic>
        <p:nvPicPr>
          <p:cNvPr id="71" name="Рисунок 7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42" y="1393596"/>
            <a:ext cx="64452" cy="6445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8106" y="4905673"/>
            <a:ext cx="529658" cy="529658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01215" y="3061258"/>
            <a:ext cx="85650" cy="85650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15348" y="3504487"/>
            <a:ext cx="85650" cy="856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5333" y="463908"/>
            <a:ext cx="426757" cy="4267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6670" y="2184493"/>
            <a:ext cx="384081" cy="3779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60799" y="137883"/>
            <a:ext cx="43285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655777" y="97692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000" b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b="1" dirty="0" smtClean="0">
              <a:ln w="3175">
                <a:solidFill>
                  <a:schemeClr val="bg1"/>
                </a:solidFill>
              </a:ln>
              <a:solidFill>
                <a:srgbClr val="66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61" y="1042248"/>
            <a:ext cx="2633198" cy="3831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534" y="676061"/>
            <a:ext cx="333191" cy="333191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88858" y="674230"/>
            <a:ext cx="431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864" y="5681060"/>
            <a:ext cx="224880" cy="325608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433" y="2670350"/>
            <a:ext cx="2633198" cy="330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3382" y="517561"/>
            <a:ext cx="2633198" cy="330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649" y="479811"/>
            <a:ext cx="2633198" cy="330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9087" y="108417"/>
            <a:ext cx="333191" cy="333191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1896" y="106219"/>
            <a:ext cx="333191" cy="333191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2738" y="3239546"/>
            <a:ext cx="1224578" cy="1224578"/>
          </a:xfrm>
          <a:prstGeom prst="rect">
            <a:avLst/>
          </a:prstGeom>
        </p:spPr>
      </p:pic>
      <p:cxnSp>
        <p:nvCxnSpPr>
          <p:cNvPr id="61" name="Google Shape;367;p27"/>
          <p:cNvCxnSpPr>
            <a:endCxn id="67" idx="2"/>
          </p:cNvCxnSpPr>
          <p:nvPr/>
        </p:nvCxnSpPr>
        <p:spPr>
          <a:xfrm>
            <a:off x="150381" y="1527559"/>
            <a:ext cx="7247" cy="1751848"/>
          </a:xfrm>
          <a:prstGeom prst="straightConnector1">
            <a:avLst/>
          </a:prstGeom>
          <a:noFill/>
          <a:ln w="9525" cap="rnd" cmpd="sng">
            <a:solidFill>
              <a:srgbClr val="30006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60" name="Рисунок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59" y="1479223"/>
            <a:ext cx="158510" cy="15851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73" y="3120897"/>
            <a:ext cx="158510" cy="158510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3" y="2302397"/>
            <a:ext cx="158510" cy="15851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3" y="1923586"/>
            <a:ext cx="158510" cy="158510"/>
          </a:xfrm>
          <a:prstGeom prst="rect">
            <a:avLst/>
          </a:prstGeom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61" y="4497120"/>
            <a:ext cx="2633198" cy="3147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985" y="4100967"/>
            <a:ext cx="333191" cy="333191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4779087" y="97692"/>
            <a:ext cx="431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5" name="Рисунок 9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44351" y="3200152"/>
            <a:ext cx="725445" cy="725445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8095909" y="119843"/>
            <a:ext cx="431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80304" y="124248"/>
            <a:ext cx="3048714" cy="571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Декларационная кампания </a:t>
            </a:r>
          </a:p>
          <a:p>
            <a:pPr algn="ctr">
              <a:lnSpc>
                <a:spcPct val="107000"/>
              </a:lnSpc>
            </a:pPr>
            <a:r>
              <a:rPr lang="ru-RU" sz="10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</a:t>
            </a:r>
            <a:endParaRPr lang="ru-RU" sz="10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sz="1000" b="1" u="sng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по 30 апреля 2023 года</a:t>
            </a:r>
            <a:endParaRPr lang="ru-RU" sz="1000" b="1" dirty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Надпись 3"/>
          <p:cNvSpPr txBox="1"/>
          <p:nvPr/>
        </p:nvSpPr>
        <p:spPr>
          <a:xfrm>
            <a:off x="-113059" y="1069236"/>
            <a:ext cx="3407660" cy="35665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КЕМ </a:t>
            </a:r>
            <a:r>
              <a:rPr lang="ru-RU" sz="10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</a:p>
          <a:p>
            <a:pPr algn="ctr">
              <a:lnSpc>
                <a:spcPct val="107000"/>
              </a:lnSpc>
            </a:pPr>
            <a:r>
              <a:rPr lang="ru-RU" sz="10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представляются сведения о доходах</a:t>
            </a:r>
            <a:r>
              <a:rPr lang="en-US" sz="10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ru-RU" sz="10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71044" y="1458239"/>
            <a:ext cx="302269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ицами, замещающими государственные должности НСО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10324" y="1854429"/>
            <a:ext cx="302393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ицами, замещающими должности государственной гражданской службы</a:t>
            </a:r>
            <a:r>
              <a:rPr lang="en-US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НСО, включенные в перечни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93607" y="3040577"/>
            <a:ext cx="302393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уководителями государственных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муниципальных) учреждений НСО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16603" y="2270505"/>
            <a:ext cx="2909109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ицами, замещающими должности муниципальной службы, включенные в перечни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07722" y="2661971"/>
            <a:ext cx="304705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ицами, замещающими муниципальные должности НСО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066" y="2717485"/>
            <a:ext cx="158510" cy="158510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88859" y="3725603"/>
            <a:ext cx="20486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Указанные лица -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декларанты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427530" y="4106934"/>
            <a:ext cx="431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Надпись 3"/>
          <p:cNvSpPr txBox="1"/>
          <p:nvPr/>
        </p:nvSpPr>
        <p:spPr>
          <a:xfrm>
            <a:off x="-34458" y="4550052"/>
            <a:ext cx="3285833" cy="22367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КУДА ПРЕДСТАВЛЯЮТСЯ СВЕДЕНИЯ</a:t>
            </a:r>
            <a:r>
              <a:rPr lang="en-US" sz="10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10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6596" y="5146783"/>
            <a:ext cx="23384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отдел по профилактике коррупционных и иных правонарушений администрации Губернатора Новосибирской области и Правительства Новосибирской области</a:t>
            </a:r>
          </a:p>
          <a:p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-7704" y="5998007"/>
            <a:ext cx="12114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кадровую службу органа государственной власти/государственного органа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041500" y="5962236"/>
            <a:ext cx="127872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кадровую службу органа местного самоуправления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" name="Рисунок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845" y="4869995"/>
            <a:ext cx="224880" cy="325608"/>
          </a:xfrm>
          <a:prstGeom prst="rect">
            <a:avLst/>
          </a:prstGeom>
        </p:spPr>
      </p:pic>
      <p:pic>
        <p:nvPicPr>
          <p:cNvPr id="93" name="Рисунок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2419" y="5651868"/>
            <a:ext cx="224880" cy="32560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73491" y="6039774"/>
            <a:ext cx="688337" cy="53905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88878" y="6317717"/>
            <a:ext cx="124529" cy="181745"/>
          </a:xfrm>
          <a:prstGeom prst="rect">
            <a:avLst/>
          </a:prstGeom>
        </p:spPr>
      </p:pic>
      <p:sp>
        <p:nvSpPr>
          <p:cNvPr id="96" name="Надпись 3"/>
          <p:cNvSpPr txBox="1"/>
          <p:nvPr/>
        </p:nvSpPr>
        <p:spPr>
          <a:xfrm>
            <a:off x="4246523" y="543728"/>
            <a:ext cx="1452795" cy="2030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КАКОЙ ФОРМЕ</a:t>
            </a:r>
            <a:r>
              <a:rPr lang="en-US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7" name="Рисунок 9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46357" y="905385"/>
            <a:ext cx="430959" cy="430959"/>
          </a:xfrm>
          <a:prstGeom prst="rect">
            <a:avLst/>
          </a:prstGeom>
        </p:spPr>
      </p:pic>
      <p:sp>
        <p:nvSpPr>
          <p:cNvPr id="99" name="Прямоугольник 98"/>
          <p:cNvSpPr/>
          <p:nvPr/>
        </p:nvSpPr>
        <p:spPr>
          <a:xfrm>
            <a:off x="3320311" y="1336761"/>
            <a:ext cx="32975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форме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 о доходах,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утвержденной Указом </a:t>
            </a:r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Президента РФ </a:t>
            </a:r>
          </a:p>
          <a:p>
            <a:pPr algn="ctr"/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 июня 2014 года № 460</a:t>
            </a:r>
          </a:p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3334444" y="1797999"/>
            <a:ext cx="327695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Актуальная версия специального программного обеспечения </a:t>
            </a:r>
          </a:p>
          <a:p>
            <a:pPr algn="ctr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«Справки БК» 2.5.1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размещена:</a:t>
            </a:r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12157" y="2522946"/>
            <a:ext cx="280953" cy="385177"/>
          </a:xfrm>
          <a:prstGeom prst="rect">
            <a:avLst/>
          </a:prstGeom>
        </p:spPr>
      </p:pic>
      <p:sp>
        <p:nvSpPr>
          <p:cNvPr id="104" name="Прямоугольник 103"/>
          <p:cNvSpPr/>
          <p:nvPr/>
        </p:nvSpPr>
        <p:spPr>
          <a:xfrm>
            <a:off x="3294601" y="2305709"/>
            <a:ext cx="325814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900" u="sng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4"/>
              </a:rPr>
              <a:t>http://www.kremlin.ru/structure/councils#institution-12</a:t>
            </a:r>
            <a:r>
              <a:rPr lang="ru-RU" sz="900" u="sng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sz="900" u="sng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5"/>
              </a:rPr>
              <a:t>https://gossluzhba.gov.ru/anticorruption/spravki_bk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13944" y="4073507"/>
            <a:ext cx="2863476" cy="646331"/>
          </a:xfrm>
          <a:prstGeom prst="rect">
            <a:avLst/>
          </a:prstGeom>
          <a:solidFill>
            <a:srgbClr val="6666FF">
              <a:alpha val="47000"/>
            </a:srgbClr>
          </a:solidFill>
          <a:ln w="19050">
            <a:solidFill>
              <a:srgbClr val="30006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уведомление об отсутствии сделок в соответствии с приложением № 1 </a:t>
            </a:r>
            <a:b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Закону Новосибирской области </a:t>
            </a:r>
            <a:b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10.11.2017 № 216-ОЗ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362655" y="4846336"/>
            <a:ext cx="3212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совершении в отчетном периоде </a:t>
            </a:r>
          </a:p>
          <a:p>
            <a:pPr algn="ctr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году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сельским депутатом, его супругой (супругом), несовершеннолетним </a:t>
            </a:r>
          </a:p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ребенком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сделок по приобретению объектов, </a:t>
            </a:r>
          </a:p>
          <a:p>
            <a:pPr algn="ctr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предусмотренных 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частью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статьи 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Федерального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закона 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03.12.2012 № 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230-ФЗ,</a:t>
            </a:r>
            <a:endParaRPr lang="ru-RU" sz="900" b="1" dirty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567563" y="2946354"/>
            <a:ext cx="269625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Лицами, замещающими </a:t>
            </a:r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муниципальные должности 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депутатов представительных органов сельских поселений, осуществляющих свои полномочия на непостоянной </a:t>
            </a:r>
            <a:r>
              <a:rPr lang="ru-RU" sz="900" b="1" dirty="0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основе (сельский </a:t>
            </a:r>
            <a:r>
              <a:rPr lang="ru-RU" sz="900" b="1" smtClean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депутат),</a:t>
            </a:r>
            <a:endParaRPr lang="ru-RU" sz="900" b="1" dirty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301327" y="2918287"/>
            <a:ext cx="470573" cy="470573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780518" y="3759251"/>
            <a:ext cx="240826" cy="197478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815734" y="5916329"/>
            <a:ext cx="237765" cy="195089"/>
          </a:xfrm>
          <a:prstGeom prst="rect">
            <a:avLst/>
          </a:prstGeom>
        </p:spPr>
      </p:pic>
      <p:sp>
        <p:nvSpPr>
          <p:cNvPr id="105" name="Прямоугольник 104"/>
          <p:cNvSpPr/>
          <p:nvPr/>
        </p:nvSpPr>
        <p:spPr>
          <a:xfrm>
            <a:off x="3570898" y="6177314"/>
            <a:ext cx="2863476" cy="230832"/>
          </a:xfrm>
          <a:prstGeom prst="rect">
            <a:avLst/>
          </a:prstGeom>
          <a:ln w="19050">
            <a:solidFill>
              <a:srgbClr val="30006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правки о доходах на всех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01896" y="2191194"/>
            <a:ext cx="329213" cy="335309"/>
          </a:xfrm>
          <a:prstGeom prst="rect">
            <a:avLst/>
          </a:prstGeom>
        </p:spPr>
      </p:pic>
      <p:sp>
        <p:nvSpPr>
          <p:cNvPr id="109" name="Надпись 3"/>
          <p:cNvSpPr txBox="1"/>
          <p:nvPr/>
        </p:nvSpPr>
        <p:spPr>
          <a:xfrm>
            <a:off x="7540106" y="581794"/>
            <a:ext cx="1452795" cy="17673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КОГО </a:t>
            </a:r>
            <a:r>
              <a:rPr lang="en-US" sz="10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ru-RU" sz="10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813682" y="1003862"/>
            <a:ext cx="707197" cy="426757"/>
          </a:xfrm>
          <a:prstGeom prst="rect">
            <a:avLst/>
          </a:prstGeom>
        </p:spPr>
      </p:pic>
      <p:sp>
        <p:nvSpPr>
          <p:cNvPr id="111" name="Прямоугольник 110"/>
          <p:cNvSpPr/>
          <p:nvPr/>
        </p:nvSpPr>
        <p:spPr>
          <a:xfrm>
            <a:off x="6976516" y="1466424"/>
            <a:ext cx="2488242" cy="53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себя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Супругу (а)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Несовершеннолетнего ребенка</a:t>
            </a:r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" name="Надпись 3"/>
          <p:cNvSpPr txBox="1"/>
          <p:nvPr/>
        </p:nvSpPr>
        <p:spPr>
          <a:xfrm>
            <a:off x="7161878" y="2677797"/>
            <a:ext cx="2297183" cy="2404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47988" tIns="23994" rIns="47988" bIns="239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КАКОЙ ОТЧЕТНЫЙ ПЕРИОД </a:t>
            </a:r>
            <a:r>
              <a:rPr lang="en-US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КАКУЮ ОТЧЕТНУЮ ДАТУ </a:t>
            </a:r>
            <a:r>
              <a:rPr lang="en-US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ru-RU" sz="9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101896" y="2204961"/>
            <a:ext cx="431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6628091" y="4052638"/>
            <a:ext cx="3185092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– </a:t>
            </a:r>
            <a:endParaRPr lang="ru-RU" sz="900" dirty="0" smtClean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2022 года по 31 декабря 2022 года </a:t>
            </a:r>
            <a:endParaRPr lang="ru-RU" sz="900" b="1" dirty="0" smtClean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900" b="1" dirty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(сведения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доходах, расходах, об отчужденном в отчетном периоде имуществе в результате безвозмездной сделки – </a:t>
            </a:r>
          </a:p>
          <a:p>
            <a:pPr algn="ctr"/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разделы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2, 7 справки о доходах)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Отчетная дата –  </a:t>
            </a:r>
            <a:endParaRPr lang="ru-RU" sz="900" dirty="0" smtClean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900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b="1" dirty="0">
                <a:solidFill>
                  <a:srgbClr val="66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декабря 2022 года </a:t>
            </a:r>
            <a:endParaRPr lang="ru-RU" sz="900" b="1" dirty="0" smtClean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900" b="1" dirty="0">
              <a:solidFill>
                <a:srgbClr val="6666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(сведения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имуществе, счетах, ценных бумагах, об обязательствах имущественного характера – </a:t>
            </a:r>
          </a:p>
          <a:p>
            <a:pPr algn="ctr"/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разделы </a:t>
            </a:r>
            <a:r>
              <a:rPr lang="ru-RU" sz="900" b="1" dirty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3, 4, 5, </a:t>
            </a:r>
            <a:r>
              <a:rPr lang="ru-RU" sz="900" b="1" dirty="0" smtClean="0">
                <a:solidFill>
                  <a:srgbClr val="300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справки о доходах)</a:t>
            </a:r>
            <a:endParaRPr lang="ru-RU" sz="900" b="1" dirty="0">
              <a:solidFill>
                <a:srgbClr val="300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1907</TotalTime>
  <Words>710</Words>
  <Application>Microsoft Office PowerPoint</Application>
  <PresentationFormat>Лист A4 (210x297 мм)</PresentationFormat>
  <Paragraphs>104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Tahoma</vt:lpstr>
      <vt:lpstr>Times New Roman</vt:lpstr>
      <vt:lpstr>След самолета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Ворокосова Людмила Игоревна</dc:creator>
  <cp:lastModifiedBy>Зимнякова Мария Сергеевна</cp:lastModifiedBy>
  <cp:revision>150</cp:revision>
  <cp:lastPrinted>2022-11-15T02:57:59Z</cp:lastPrinted>
  <dcterms:created xsi:type="dcterms:W3CDTF">2021-12-16T05:13:01Z</dcterms:created>
  <dcterms:modified xsi:type="dcterms:W3CDTF">2022-12-19T03:03:42Z</dcterms:modified>
</cp:coreProperties>
</file>